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8" r:id="rId3"/>
    <p:sldId id="291" r:id="rId4"/>
    <p:sldId id="289" r:id="rId5"/>
    <p:sldId id="290" r:id="rId6"/>
    <p:sldId id="292" r:id="rId7"/>
    <p:sldId id="293" r:id="rId8"/>
    <p:sldId id="303" r:id="rId9"/>
    <p:sldId id="304" r:id="rId10"/>
    <p:sldId id="294" r:id="rId11"/>
    <p:sldId id="335" r:id="rId12"/>
    <p:sldId id="305" r:id="rId13"/>
    <p:sldId id="306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민재" initials="박" lastIdx="1" clrIdx="0">
    <p:extLst>
      <p:ext uri="{19B8F6BF-5375-455C-9EA6-DF929625EA0E}">
        <p15:presenceInfo xmlns:p15="http://schemas.microsoft.com/office/powerpoint/2012/main" userId="S::alswo6700@ynu.ac.kr::248f2f86-efba-46de-861e-198151dfee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1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5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4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1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0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7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0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1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2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4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1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/>
        </p:nvSpPr>
        <p:spPr>
          <a:xfrm>
            <a:off x="0" y="5261093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D13D45-EA3E-4991-8645-2695CA44D676}"/>
              </a:ext>
            </a:extLst>
          </p:cNvPr>
          <p:cNvSpPr/>
          <p:nvPr/>
        </p:nvSpPr>
        <p:spPr>
          <a:xfrm>
            <a:off x="894235" y="2083051"/>
            <a:ext cx="7564179" cy="2826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4800" b="1" i="1" kern="0" dirty="0">
                <a:solidFill>
                  <a:prstClr val="white"/>
                </a:solidFill>
              </a:rPr>
              <a:t>Reinforcement Learning</a:t>
            </a:r>
          </a:p>
          <a:p>
            <a:pPr latinLnBrk="0">
              <a:lnSpc>
                <a:spcPct val="150000"/>
              </a:lnSpc>
              <a:defRPr/>
            </a:pPr>
            <a:endParaRPr lang="en-US" altLang="ko-KR" sz="4800" b="1" i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                     </a:t>
            </a:r>
            <a:endParaRPr lang="en-US" altLang="ko-KR" sz="1200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white"/>
                </a:solidFill>
              </a:rPr>
              <a:t>                                                                                                                               </a:t>
            </a:r>
            <a:r>
              <a:rPr lang="ko-KR" altLang="en-US" sz="1200" kern="0" dirty="0">
                <a:solidFill>
                  <a:prstClr val="white"/>
                </a:solidFill>
              </a:rPr>
              <a:t>박민재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939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2048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6. 2048 </a:t>
            </a:r>
            <a:r>
              <a:rPr lang="ko-KR" altLang="en-US" sz="2000" b="1" dirty="0"/>
              <a:t>기본 정보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050A6-C962-4110-9186-CD248E3684A0}"/>
              </a:ext>
            </a:extLst>
          </p:cNvPr>
          <p:cNvSpPr txBox="1"/>
          <p:nvPr/>
        </p:nvSpPr>
        <p:spPr>
          <a:xfrm>
            <a:off x="546056" y="1728893"/>
            <a:ext cx="1146948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b="1" dirty="0"/>
              <a:t>Observation space(state)</a:t>
            </a:r>
            <a:r>
              <a:rPr lang="en-US" altLang="ko-KR" dirty="0"/>
              <a:t> : [4, 4, 12], one-hot encoding</a:t>
            </a:r>
            <a:r>
              <a:rPr lang="ko-KR" altLang="en-US" dirty="0"/>
              <a:t>으로 </a:t>
            </a:r>
            <a:r>
              <a:rPr lang="en-US" altLang="ko-KR" dirty="0"/>
              <a:t>state </a:t>
            </a:r>
            <a:r>
              <a:rPr lang="ko-KR" altLang="en-US" dirty="0"/>
              <a:t>파악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2) Action </a:t>
            </a:r>
            <a:r>
              <a:rPr lang="en-US" altLang="ko-KR" dirty="0"/>
              <a:t>: 4</a:t>
            </a:r>
            <a:r>
              <a:rPr lang="ko-KR" altLang="en-US" dirty="0"/>
              <a:t>개의 </a:t>
            </a:r>
            <a:r>
              <a:rPr lang="en-US" altLang="ko-KR" dirty="0"/>
              <a:t>action</a:t>
            </a:r>
            <a:r>
              <a:rPr lang="ko-KR" altLang="en-US" dirty="0"/>
              <a:t>으로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3) Reward </a:t>
            </a:r>
            <a:r>
              <a:rPr lang="en-US" altLang="ko-KR" dirty="0"/>
              <a:t>: action </a:t>
            </a:r>
            <a:r>
              <a:rPr lang="ko-KR" altLang="en-US" dirty="0"/>
              <a:t>후 타일이 합쳐지면 그 타일의 숫자를 </a:t>
            </a:r>
            <a:r>
              <a:rPr lang="en-US" altLang="ko-KR" dirty="0"/>
              <a:t>reward</a:t>
            </a:r>
            <a:r>
              <a:rPr lang="ko-KR" altLang="en-US" dirty="0"/>
              <a:t>로 사용</a:t>
            </a:r>
            <a:r>
              <a:rPr lang="en-US" altLang="ko-KR" dirty="0"/>
              <a:t>, </a:t>
            </a:r>
            <a:r>
              <a:rPr lang="ko-KR" altLang="en-US" dirty="0"/>
              <a:t>만약 그렇지 않을 경우 </a:t>
            </a:r>
            <a:r>
              <a:rPr lang="en-US" altLang="ko-KR" dirty="0"/>
              <a:t>reward = 0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Gym library </a:t>
            </a:r>
            <a:r>
              <a:rPr lang="ko-KR" altLang="en-US" dirty="0"/>
              <a:t>사용</a:t>
            </a:r>
            <a:r>
              <a:rPr lang="en-US" altLang="ko-KR" dirty="0"/>
              <a:t> – State, Action, Reward </a:t>
            </a:r>
            <a:r>
              <a:rPr lang="ko-KR" altLang="en-US" dirty="0"/>
              <a:t>기본 설정되어 있음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학습의 진행 속도를 높이기 위해 </a:t>
            </a:r>
            <a:r>
              <a:rPr lang="en-US" altLang="ko-KR" dirty="0"/>
              <a:t>Custom reward </a:t>
            </a:r>
            <a:r>
              <a:rPr lang="ko-KR" altLang="en-US" dirty="0"/>
              <a:t>추가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FF0000"/>
                </a:solidFill>
              </a:rPr>
              <a:t>Library</a:t>
            </a:r>
            <a:r>
              <a:rPr lang="ko-KR" altLang="en-US" dirty="0">
                <a:solidFill>
                  <a:srgbClr val="FF0000"/>
                </a:solidFill>
              </a:rPr>
              <a:t>가 주어지지 않는 실제 사례를 적용하기 위해서는</a:t>
            </a:r>
            <a:r>
              <a:rPr lang="en-US" altLang="ko-KR" dirty="0">
                <a:solidFill>
                  <a:srgbClr val="FF0000"/>
                </a:solidFill>
              </a:rPr>
              <a:t>, </a:t>
            </a:r>
            <a:r>
              <a:rPr lang="ko-KR" altLang="en-US" dirty="0">
                <a:solidFill>
                  <a:srgbClr val="FF0000"/>
                </a:solidFill>
              </a:rPr>
              <a:t>환경을 만들어야 하는데 이 과정이 매우 어려움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r>
              <a:rPr lang="ko-KR" altLang="en-US" dirty="0">
                <a:solidFill>
                  <a:srgbClr val="FF0000"/>
                </a:solidFill>
              </a:rPr>
              <a:t>              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19" y="-981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1" name="표 7">
            <a:extLst>
              <a:ext uri="{FF2B5EF4-FFF2-40B4-BE49-F238E27FC236}">
                <a16:creationId xmlns:a16="http://schemas.microsoft.com/office/drawing/2014/main" id="{5482F6E0-6818-4F64-A289-099BA13204AC}"/>
              </a:ext>
            </a:extLst>
          </p:cNvPr>
          <p:cNvGraphicFramePr>
            <a:graphicFrameLocks noGrp="1"/>
          </p:cNvGraphicFramePr>
          <p:nvPr/>
        </p:nvGraphicFramePr>
        <p:xfrm>
          <a:off x="1021347" y="2129300"/>
          <a:ext cx="58687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6246">
                  <a:extLst>
                    <a:ext uri="{9D8B030D-6E8A-4147-A177-3AD203B41FA5}">
                      <a16:colId xmlns:a16="http://schemas.microsoft.com/office/drawing/2014/main" val="1107247310"/>
                    </a:ext>
                  </a:extLst>
                </a:gridCol>
                <a:gridCol w="1956246">
                  <a:extLst>
                    <a:ext uri="{9D8B030D-6E8A-4147-A177-3AD203B41FA5}">
                      <a16:colId xmlns:a16="http://schemas.microsoft.com/office/drawing/2014/main" val="2096836883"/>
                    </a:ext>
                  </a:extLst>
                </a:gridCol>
                <a:gridCol w="1956246">
                  <a:extLst>
                    <a:ext uri="{9D8B030D-6E8A-4147-A177-3AD203B41FA5}">
                      <a16:colId xmlns:a16="http://schemas.microsoft.com/office/drawing/2014/main" val="8313264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가로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세로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 ~ 2048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46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4528036"/>
                  </a:ext>
                </a:extLst>
              </a:tr>
            </a:tbl>
          </a:graphicData>
        </a:graphic>
      </p:graphicFrame>
      <p:graphicFrame>
        <p:nvGraphicFramePr>
          <p:cNvPr id="4" name="표 6">
            <a:extLst>
              <a:ext uri="{FF2B5EF4-FFF2-40B4-BE49-F238E27FC236}">
                <a16:creationId xmlns:a16="http://schemas.microsoft.com/office/drawing/2014/main" id="{8197ADE8-5B94-48EA-A993-CE0F08141562}"/>
              </a:ext>
            </a:extLst>
          </p:cNvPr>
          <p:cNvGraphicFramePr>
            <a:graphicFrameLocks noGrp="1"/>
          </p:cNvGraphicFramePr>
          <p:nvPr/>
        </p:nvGraphicFramePr>
        <p:xfrm>
          <a:off x="1021347" y="3507073"/>
          <a:ext cx="58687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185">
                  <a:extLst>
                    <a:ext uri="{9D8B030D-6E8A-4147-A177-3AD203B41FA5}">
                      <a16:colId xmlns:a16="http://schemas.microsoft.com/office/drawing/2014/main" val="2028878172"/>
                    </a:ext>
                  </a:extLst>
                </a:gridCol>
                <a:gridCol w="1467185">
                  <a:extLst>
                    <a:ext uri="{9D8B030D-6E8A-4147-A177-3AD203B41FA5}">
                      <a16:colId xmlns:a16="http://schemas.microsoft.com/office/drawing/2014/main" val="657079914"/>
                    </a:ext>
                  </a:extLst>
                </a:gridCol>
                <a:gridCol w="1467185">
                  <a:extLst>
                    <a:ext uri="{9D8B030D-6E8A-4147-A177-3AD203B41FA5}">
                      <a16:colId xmlns:a16="http://schemas.microsoft.com/office/drawing/2014/main" val="672079984"/>
                    </a:ext>
                  </a:extLst>
                </a:gridCol>
                <a:gridCol w="1467185">
                  <a:extLst>
                    <a:ext uri="{9D8B030D-6E8A-4147-A177-3AD203B41FA5}">
                      <a16:colId xmlns:a16="http://schemas.microsoft.com/office/drawing/2014/main" val="1853084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왼쪽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위쪽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오른쪽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아래쪽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1711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382789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:a16="http://schemas.microsoft.com/office/drawing/2014/main" id="{5E2DC113-CEEF-493A-897C-09D69D05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68" y="5708508"/>
            <a:ext cx="6973637" cy="267702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6DD4BCB-4D7E-4CD0-8DEC-5A34C61DD735}"/>
              </a:ext>
            </a:extLst>
          </p:cNvPr>
          <p:cNvSpPr/>
          <p:nvPr/>
        </p:nvSpPr>
        <p:spPr>
          <a:xfrm>
            <a:off x="959767" y="5708508"/>
            <a:ext cx="6973637" cy="2677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68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2048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19" y="-981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EB7D92F-4126-41C9-9E58-D43F83345265}"/>
              </a:ext>
            </a:extLst>
          </p:cNvPr>
          <p:cNvSpPr txBox="1"/>
          <p:nvPr/>
        </p:nvSpPr>
        <p:spPr>
          <a:xfrm>
            <a:off x="5271435" y="3460094"/>
            <a:ext cx="2222834" cy="11921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dirty="0"/>
              <a:t>Main Environment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04F628-D9BD-45BC-B265-8703688CA177}"/>
              </a:ext>
            </a:extLst>
          </p:cNvPr>
          <p:cNvSpPr txBox="1"/>
          <p:nvPr/>
        </p:nvSpPr>
        <p:spPr>
          <a:xfrm>
            <a:off x="6547785" y="1794670"/>
            <a:ext cx="2222834" cy="11921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dirty="0"/>
              <a:t>    Virtual Environment 3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2FE7F9-B556-4F0C-8F24-2D4781D29D95}"/>
              </a:ext>
            </a:extLst>
          </p:cNvPr>
          <p:cNvSpPr txBox="1"/>
          <p:nvPr/>
        </p:nvSpPr>
        <p:spPr>
          <a:xfrm>
            <a:off x="627047" y="1794670"/>
            <a:ext cx="2222834" cy="11921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dirty="0"/>
              <a:t>    Virtual Environment 1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D81B4D-1791-4CD9-A451-E3F7901858ED}"/>
              </a:ext>
            </a:extLst>
          </p:cNvPr>
          <p:cNvSpPr txBox="1"/>
          <p:nvPr/>
        </p:nvSpPr>
        <p:spPr>
          <a:xfrm>
            <a:off x="1863391" y="3460094"/>
            <a:ext cx="2222834" cy="11921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dirty="0"/>
              <a:t>    Virtual Environment 4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555DB9-5A16-46B7-A627-670F8F0B557A}"/>
              </a:ext>
            </a:extLst>
          </p:cNvPr>
          <p:cNvSpPr txBox="1"/>
          <p:nvPr/>
        </p:nvSpPr>
        <p:spPr>
          <a:xfrm>
            <a:off x="3587416" y="1794670"/>
            <a:ext cx="2222834" cy="119212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dirty="0"/>
              <a:t>    Virtual Environment 2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3D4697C-412B-4218-8A77-DC5A62F85160}"/>
              </a:ext>
            </a:extLst>
          </p:cNvPr>
          <p:cNvSpPr/>
          <p:nvPr/>
        </p:nvSpPr>
        <p:spPr>
          <a:xfrm>
            <a:off x="276225" y="1453706"/>
            <a:ext cx="8915400" cy="50613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764882" y="1221443"/>
            <a:ext cx="147797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  Episode</a:t>
            </a:r>
            <a:endParaRPr lang="ko-KR" altLang="en-US" sz="2000" b="1" dirty="0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8CDA8B0C-E8A3-4E2B-8F2C-2C6A8490E2AE}"/>
              </a:ext>
            </a:extLst>
          </p:cNvPr>
          <p:cNvSpPr/>
          <p:nvPr/>
        </p:nvSpPr>
        <p:spPr>
          <a:xfrm>
            <a:off x="1174032" y="3088496"/>
            <a:ext cx="190500" cy="24996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13D7DB86-1DB2-4FD0-9E8A-97826F223763}"/>
              </a:ext>
            </a:extLst>
          </p:cNvPr>
          <p:cNvSpPr/>
          <p:nvPr/>
        </p:nvSpPr>
        <p:spPr>
          <a:xfrm>
            <a:off x="4585084" y="3102931"/>
            <a:ext cx="190500" cy="24996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C43D2E50-6DDD-4746-96BD-03B522DE629F}"/>
              </a:ext>
            </a:extLst>
          </p:cNvPr>
          <p:cNvSpPr/>
          <p:nvPr/>
        </p:nvSpPr>
        <p:spPr>
          <a:xfrm>
            <a:off x="8067674" y="3132652"/>
            <a:ext cx="190500" cy="24996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44E5AF2-E289-4E41-8970-7240F5A47DF4}"/>
              </a:ext>
            </a:extLst>
          </p:cNvPr>
          <p:cNvSpPr/>
          <p:nvPr/>
        </p:nvSpPr>
        <p:spPr>
          <a:xfrm>
            <a:off x="2879558" y="4755769"/>
            <a:ext cx="190500" cy="849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아래쪽 41">
            <a:extLst>
              <a:ext uri="{FF2B5EF4-FFF2-40B4-BE49-F238E27FC236}">
                <a16:creationId xmlns:a16="http://schemas.microsoft.com/office/drawing/2014/main" id="{7076AB67-FAEB-4C16-B7B6-EB46F7ACA827}"/>
              </a:ext>
            </a:extLst>
          </p:cNvPr>
          <p:cNvSpPr/>
          <p:nvPr/>
        </p:nvSpPr>
        <p:spPr>
          <a:xfrm>
            <a:off x="6326379" y="4755769"/>
            <a:ext cx="190500" cy="8497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EB7AAF-C5D1-4944-8D90-B5C42C768962}"/>
              </a:ext>
            </a:extLst>
          </p:cNvPr>
          <p:cNvSpPr txBox="1"/>
          <p:nvPr/>
        </p:nvSpPr>
        <p:spPr>
          <a:xfrm>
            <a:off x="790962" y="5748385"/>
            <a:ext cx="7752963" cy="45371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dirty="0"/>
              <a:t>Memory</a:t>
            </a:r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F0B4B0E-28DE-4954-ABB7-0B637A130EC8}"/>
              </a:ext>
            </a:extLst>
          </p:cNvPr>
          <p:cNvSpPr txBox="1"/>
          <p:nvPr/>
        </p:nvSpPr>
        <p:spPr>
          <a:xfrm>
            <a:off x="9032342" y="5801989"/>
            <a:ext cx="34104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ko-KR" altLang="en-US" sz="2000" b="1" dirty="0"/>
          </a:p>
        </p:txBody>
      </p: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16C5003-1A24-45B5-A26A-DD639E65DB13}"/>
              </a:ext>
            </a:extLst>
          </p:cNvPr>
          <p:cNvSpPr/>
          <p:nvPr/>
        </p:nvSpPr>
        <p:spPr>
          <a:xfrm>
            <a:off x="8682037" y="5879992"/>
            <a:ext cx="1019175" cy="19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0FA6177-5017-40FB-8BDC-F80B16C942A4}"/>
              </a:ext>
            </a:extLst>
          </p:cNvPr>
          <p:cNvSpPr txBox="1"/>
          <p:nvPr/>
        </p:nvSpPr>
        <p:spPr>
          <a:xfrm>
            <a:off x="9839550" y="5066394"/>
            <a:ext cx="2043914" cy="147118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txBody>
          <a:bodyPr wrap="square" rtlCol="0" anchor="ctr" anchorCtr="1">
            <a:noAutofit/>
          </a:bodyPr>
          <a:lstStyle/>
          <a:p>
            <a:r>
              <a:rPr lang="en-US" altLang="ko-KR" dirty="0"/>
              <a:t>   Training </a:t>
            </a:r>
          </a:p>
          <a:p>
            <a:r>
              <a:rPr lang="en-US" altLang="ko-KR" dirty="0"/>
              <a:t>        &amp;</a:t>
            </a:r>
          </a:p>
          <a:p>
            <a:r>
              <a:rPr lang="en-US" altLang="ko-KR" dirty="0"/>
              <a:t>Weight Copy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707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2" grpId="0" animBg="1"/>
      <p:bldP spid="23" grpId="0" animBg="1"/>
      <p:bldP spid="24" grpId="0" animBg="1"/>
      <p:bldP spid="25" grpId="0" animBg="1"/>
      <p:bldP spid="8" grpId="0" animBg="1"/>
      <p:bldP spid="14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18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2048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8. 2048 Test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19" y="-981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7" name="2048 Test Video">
            <a:hlinkClick r:id="" action="ppaction://media"/>
            <a:extLst>
              <a:ext uri="{FF2B5EF4-FFF2-40B4-BE49-F238E27FC236}">
                <a16:creationId xmlns:a16="http://schemas.microsoft.com/office/drawing/2014/main" id="{748FFAD9-5273-401F-92E4-791AAE168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979" t="19632" r="37839" b="10120"/>
          <a:stretch/>
        </p:blipFill>
        <p:spPr>
          <a:xfrm>
            <a:off x="854624" y="1653761"/>
            <a:ext cx="5184000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40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4006591" y="3236966"/>
            <a:ext cx="48807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 dirty="0"/>
              <a:t>감사합니다</a:t>
            </a:r>
            <a:r>
              <a:rPr lang="en-US" altLang="ko-KR" sz="6000" b="1" dirty="0"/>
              <a:t>.</a:t>
            </a:r>
            <a:endParaRPr lang="ko-KR" altLang="en-US" sz="6000" b="1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19" y="-981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75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Reinforcement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 err="1"/>
              <a:t>강화학습이란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050A6-C962-4110-9186-CD248E3684A0}"/>
              </a:ext>
            </a:extLst>
          </p:cNvPr>
          <p:cNvSpPr txBox="1"/>
          <p:nvPr/>
        </p:nvSpPr>
        <p:spPr>
          <a:xfrm>
            <a:off x="570119" y="1728893"/>
            <a:ext cx="11051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기계학습의 한 종류이며 경험을 통해 학습을 하는 것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핵심은</a:t>
            </a:r>
            <a:r>
              <a:rPr lang="en-US" altLang="ko-KR" dirty="0"/>
              <a:t> </a:t>
            </a:r>
            <a:r>
              <a:rPr lang="en-US" altLang="ko-KR" sz="2400" dirty="0"/>
              <a:t>“</a:t>
            </a:r>
            <a:r>
              <a:rPr lang="ko-KR" altLang="en-US" sz="2400" dirty="0"/>
              <a:t>일단 시도해 보는 것</a:t>
            </a:r>
            <a:r>
              <a:rPr lang="en-US" altLang="ko-KR" sz="2400" dirty="0"/>
              <a:t>” </a:t>
            </a:r>
            <a:r>
              <a:rPr lang="ko-KR" altLang="en-US" dirty="0"/>
              <a:t>이다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행동의 결과에 따라 정책</a:t>
            </a:r>
            <a:r>
              <a:rPr lang="en-US" altLang="ko-KR" dirty="0"/>
              <a:t>(policy)</a:t>
            </a:r>
            <a:r>
              <a:rPr lang="ko-KR" altLang="en-US" dirty="0"/>
              <a:t>가 결정된다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행동의 결과가 자신에게 유리한 것 </a:t>
            </a:r>
            <a:r>
              <a:rPr lang="en-US" altLang="ko-KR" dirty="0"/>
              <a:t>: </a:t>
            </a:r>
            <a:r>
              <a:rPr lang="ko-KR" altLang="en-US" dirty="0"/>
              <a:t>상을 받음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행동의 결과가 자신에게 불리한 것 </a:t>
            </a:r>
            <a:r>
              <a:rPr lang="en-US" altLang="ko-KR" dirty="0"/>
              <a:t>: </a:t>
            </a:r>
            <a:r>
              <a:rPr lang="ko-KR" altLang="en-US" dirty="0"/>
              <a:t>벌을 받음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=&gt; </a:t>
            </a:r>
            <a:r>
              <a:rPr lang="ko-KR" altLang="en-US" dirty="0"/>
              <a:t>행동을 무수히 반복하면 더 많은 상을 받는 쪽으로 성장을 한다는 것이 기본 아이디어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299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Reinforcement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252547" y="1825374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 err="1"/>
              <a:t>강화학습이란</a:t>
            </a:r>
            <a:r>
              <a:rPr lang="en-US" altLang="ko-KR" sz="2000" b="1" dirty="0"/>
              <a:t>?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8050A6-C962-4110-9186-CD248E3684A0}"/>
              </a:ext>
            </a:extLst>
          </p:cNvPr>
          <p:cNvSpPr txBox="1"/>
          <p:nvPr/>
        </p:nvSpPr>
        <p:spPr>
          <a:xfrm>
            <a:off x="157820" y="6071937"/>
            <a:ext cx="10061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ko-KR" altLang="en-US" dirty="0"/>
              <a:t>그림 출처 </a:t>
            </a:r>
            <a:r>
              <a:rPr lang="en-US" altLang="ko-KR" dirty="0"/>
              <a:t>: http://solarisailab.com/archives/57</a:t>
            </a:r>
          </a:p>
          <a:p>
            <a:endParaRPr lang="en-US" altLang="ko-KR" dirty="0"/>
          </a:p>
        </p:txBody>
      </p:sp>
      <p:pic>
        <p:nvPicPr>
          <p:cNvPr id="2050" name="Picture 2" descr="강화학습">
            <a:extLst>
              <a:ext uri="{FF2B5EF4-FFF2-40B4-BE49-F238E27FC236}">
                <a16:creationId xmlns:a16="http://schemas.microsoft.com/office/drawing/2014/main" id="{E8BC64F7-A476-4ACD-AFF9-E48604124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212" y="2437556"/>
            <a:ext cx="802957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516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Reinforcement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6902B7-84C9-4C80-97F8-6F235D6A1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606" y="1850592"/>
            <a:ext cx="7210926" cy="405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09BDF6-3E02-4F8F-8662-AC9EAB7332DD}"/>
              </a:ext>
            </a:extLst>
          </p:cNvPr>
          <p:cNvSpPr txBox="1"/>
          <p:nvPr/>
        </p:nvSpPr>
        <p:spPr>
          <a:xfrm>
            <a:off x="344188" y="1281649"/>
            <a:ext cx="1105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사람의 경우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07F6F7-D868-4F51-9C01-247F97E04259}"/>
              </a:ext>
            </a:extLst>
          </p:cNvPr>
          <p:cNvSpPr txBox="1"/>
          <p:nvPr/>
        </p:nvSpPr>
        <p:spPr>
          <a:xfrm>
            <a:off x="111794" y="6400800"/>
            <a:ext cx="64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출처 </a:t>
            </a:r>
            <a:r>
              <a:rPr lang="en-US" altLang="ko-KR" dirty="0"/>
              <a:t>: https://opentutorials.org/course/4548/28949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90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Reinforcement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8764E18-A783-4F8B-B49B-5EFDE8FAB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78" y="1979162"/>
            <a:ext cx="7348181" cy="413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723EF9-E9BB-4DE8-92A8-39D810E72827}"/>
              </a:ext>
            </a:extLst>
          </p:cNvPr>
          <p:cNvSpPr txBox="1"/>
          <p:nvPr/>
        </p:nvSpPr>
        <p:spPr>
          <a:xfrm>
            <a:off x="344188" y="1281649"/>
            <a:ext cx="1105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강화학습 알고리즘의 경우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0836C4-06B8-459B-B6C6-3B5EB5B61373}"/>
              </a:ext>
            </a:extLst>
          </p:cNvPr>
          <p:cNvSpPr txBox="1"/>
          <p:nvPr/>
        </p:nvSpPr>
        <p:spPr>
          <a:xfrm>
            <a:off x="111794" y="6400800"/>
            <a:ext cx="642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출처 </a:t>
            </a:r>
            <a:r>
              <a:rPr lang="en-US" altLang="ko-KR" dirty="0"/>
              <a:t>: https://opentutorials.org/course/4548/28949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983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Reinforcement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강화학습이 적용된 사례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633E6E-1CB7-408A-A007-C098D326E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056" y="1728893"/>
            <a:ext cx="5766887" cy="288638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E09A5AA8-DF8F-4B2C-8D09-AD607B01E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5764" y="3570201"/>
            <a:ext cx="5275217" cy="2974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6644EB8B-12C1-4082-81EE-22FCE071C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16" y="1728893"/>
            <a:ext cx="8315817" cy="502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확대이미지">
            <a:extLst>
              <a:ext uri="{FF2B5EF4-FFF2-40B4-BE49-F238E27FC236}">
                <a16:creationId xmlns:a16="http://schemas.microsoft.com/office/drawing/2014/main" id="{B7431AEF-CD83-4763-ABCA-39F05226B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723" y="1081191"/>
            <a:ext cx="5542801" cy="57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45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Reinforcement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강화학습이 적용된 사례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2693811B-896F-4D0E-B8FF-A716A03B6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2118881"/>
            <a:ext cx="6667500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1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Reinforcement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Parameter Setting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880CD-EE48-469D-9E46-CE248FA0BA3C}"/>
              </a:ext>
            </a:extLst>
          </p:cNvPr>
          <p:cNvSpPr txBox="1"/>
          <p:nvPr/>
        </p:nvSpPr>
        <p:spPr>
          <a:xfrm>
            <a:off x="570119" y="1728893"/>
            <a:ext cx="110517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altLang="ko-KR" b="1" dirty="0"/>
              <a:t>State</a:t>
            </a:r>
            <a:r>
              <a:rPr lang="en-US" altLang="ko-KR" dirty="0"/>
              <a:t> : </a:t>
            </a:r>
            <a:r>
              <a:rPr lang="ko-KR" altLang="en-US" dirty="0"/>
              <a:t>설계자가 판단하여 핵심 인자들을 선택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2) Action </a:t>
            </a:r>
            <a:r>
              <a:rPr lang="en-US" altLang="ko-KR" dirty="0"/>
              <a:t>: </a:t>
            </a:r>
            <a:r>
              <a:rPr lang="ko-KR" altLang="en-US" dirty="0"/>
              <a:t>대상의 실제 행동을 선택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b="1" dirty="0"/>
              <a:t>3) Reward </a:t>
            </a:r>
            <a:r>
              <a:rPr lang="en-US" altLang="ko-KR" dirty="0"/>
              <a:t>: Done, Continue </a:t>
            </a:r>
            <a:r>
              <a:rPr lang="ko-KR" altLang="en-US" dirty="0"/>
              <a:t>에 따른 </a:t>
            </a:r>
            <a:r>
              <a:rPr lang="en-US" altLang="ko-KR" dirty="0"/>
              <a:t>Reward </a:t>
            </a:r>
            <a:r>
              <a:rPr lang="ko-KR" altLang="en-US" dirty="0"/>
              <a:t>설정</a:t>
            </a:r>
            <a:r>
              <a:rPr lang="en-US" altLang="ko-KR" dirty="0"/>
              <a:t>.       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Q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(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s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,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a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):=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r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(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s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,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a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)+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γ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max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Q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(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s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′,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th-I"/>
              </a:rPr>
              <a:t>a</a:t>
            </a:r>
            <a:r>
              <a:rPr lang="pt-BR" altLang="ko-KR" b="0" i="0" dirty="0">
                <a:solidFill>
                  <a:srgbClr val="333333"/>
                </a:solidFill>
                <a:effectLst/>
                <a:latin typeface="MJXc-TeX-main-R"/>
              </a:rPr>
              <a:t>)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92940B-CF8E-4ADC-985B-507AD7AF9B2C}"/>
              </a:ext>
            </a:extLst>
          </p:cNvPr>
          <p:cNvSpPr txBox="1"/>
          <p:nvPr/>
        </p:nvSpPr>
        <p:spPr>
          <a:xfrm>
            <a:off x="345056" y="3419609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Q-table</a:t>
            </a:r>
            <a:endParaRPr lang="ko-KR" altLang="en-US" sz="2000" b="1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0B1BCCD-DB0D-4463-A310-8B64FCEEF6DC}"/>
              </a:ext>
            </a:extLst>
          </p:cNvPr>
          <p:cNvSpPr/>
          <p:nvPr/>
        </p:nvSpPr>
        <p:spPr>
          <a:xfrm>
            <a:off x="6384758" y="2815389"/>
            <a:ext cx="2558716" cy="324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09718ED-5EB9-4D9D-8E44-A654B07720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79" y="3890438"/>
            <a:ext cx="5768273" cy="287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073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Reinforcement</a:t>
            </a:r>
            <a:r>
              <a:rPr lang="ko-KR" altLang="en-US" sz="3200" b="1" i="1" kern="0" dirty="0">
                <a:solidFill>
                  <a:prstClr val="white"/>
                </a:solidFill>
              </a:rPr>
              <a:t> </a:t>
            </a:r>
            <a:r>
              <a:rPr lang="en-US" altLang="ko-KR" sz="3200" b="1" i="1" kern="0" dirty="0">
                <a:solidFill>
                  <a:prstClr val="white"/>
                </a:solidFill>
              </a:rPr>
              <a:t>Learning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5. Deep Q-Learning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7880CD-EE48-469D-9E46-CE248FA0BA3C}"/>
              </a:ext>
            </a:extLst>
          </p:cNvPr>
          <p:cNvSpPr txBox="1"/>
          <p:nvPr/>
        </p:nvSpPr>
        <p:spPr>
          <a:xfrm>
            <a:off x="570119" y="1728893"/>
            <a:ext cx="110517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 State</a:t>
            </a:r>
            <a:r>
              <a:rPr lang="ko-KR" altLang="en-US" b="1" dirty="0"/>
              <a:t>가 무수히 많은 경우</a:t>
            </a:r>
            <a:r>
              <a:rPr lang="en-US" altLang="ko-KR" b="1" dirty="0"/>
              <a:t>, State</a:t>
            </a:r>
            <a:r>
              <a:rPr lang="ko-KR" altLang="en-US" b="1" dirty="0"/>
              <a:t>가 </a:t>
            </a:r>
            <a:r>
              <a:rPr lang="en-US" altLang="ko-KR" b="1" dirty="0"/>
              <a:t>Continuous</a:t>
            </a:r>
            <a:r>
              <a:rPr lang="ko-KR" altLang="en-US" b="1" dirty="0"/>
              <a:t>인 경우에</a:t>
            </a:r>
            <a:r>
              <a:rPr lang="en-US" altLang="ko-KR" b="1" dirty="0"/>
              <a:t> Q-Table</a:t>
            </a:r>
            <a:r>
              <a:rPr lang="ko-KR" altLang="en-US" b="1" dirty="0"/>
              <a:t> 만드는 것이 불가능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en-US" altLang="ko-KR" b="1" dirty="0"/>
              <a:t>- Table </a:t>
            </a:r>
            <a:r>
              <a:rPr lang="ko-KR" altLang="en-US" b="1" dirty="0"/>
              <a:t>대신 </a:t>
            </a:r>
            <a:r>
              <a:rPr lang="en-US" altLang="ko-KR" b="1" dirty="0"/>
              <a:t>Network</a:t>
            </a:r>
            <a:r>
              <a:rPr lang="ko-KR" altLang="en-US" b="1" dirty="0"/>
              <a:t>를 활용하여 </a:t>
            </a:r>
            <a:r>
              <a:rPr lang="en-US" altLang="ko-KR" b="1" dirty="0"/>
              <a:t>Action</a:t>
            </a:r>
            <a:r>
              <a:rPr lang="ko-KR" altLang="en-US" b="1" dirty="0"/>
              <a:t>을 예측함</a:t>
            </a:r>
            <a:endParaRPr lang="en-US" altLang="ko-KR" b="1" dirty="0"/>
          </a:p>
          <a:p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일정 횟수만큼 </a:t>
            </a:r>
            <a:r>
              <a:rPr lang="en-US" altLang="ko-KR" dirty="0"/>
              <a:t>Random Action</a:t>
            </a:r>
            <a:r>
              <a:rPr lang="ko-KR" altLang="en-US" dirty="0"/>
              <a:t>을 실행 후 그에 따른 </a:t>
            </a:r>
            <a:r>
              <a:rPr lang="en-US" altLang="ko-KR" dirty="0"/>
              <a:t>State, Reward </a:t>
            </a:r>
            <a:r>
              <a:rPr lang="ko-KR" altLang="en-US" dirty="0"/>
              <a:t>도출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Memory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Memory</a:t>
            </a:r>
            <a:r>
              <a:rPr lang="ko-KR" altLang="en-US" dirty="0"/>
              <a:t>에서 랜덤으로 추출 후 </a:t>
            </a:r>
            <a:r>
              <a:rPr lang="en-US" altLang="ko-KR" dirty="0"/>
              <a:t>Deep Q-Network </a:t>
            </a:r>
            <a:r>
              <a:rPr lang="ko-KR" altLang="en-US" dirty="0"/>
              <a:t>학습 진행</a:t>
            </a:r>
            <a:r>
              <a:rPr lang="en-US" altLang="ko-KR" dirty="0"/>
              <a:t>(CNN, MLP </a:t>
            </a:r>
            <a:r>
              <a:rPr lang="ko-KR" altLang="en-US" dirty="0"/>
              <a:t>등 기존 </a:t>
            </a:r>
            <a:r>
              <a:rPr lang="en-US" altLang="ko-KR" dirty="0"/>
              <a:t>Network </a:t>
            </a:r>
            <a:r>
              <a:rPr lang="ko-KR" altLang="en-US" dirty="0"/>
              <a:t>사용 가능</a:t>
            </a:r>
            <a:r>
              <a:rPr lang="en-US" altLang="ko-KR" dirty="0"/>
              <a:t>)</a:t>
            </a:r>
          </a:p>
          <a:p>
            <a:pPr marL="342900" indent="-342900">
              <a:buAutoNum type="arabicParenR"/>
            </a:pPr>
            <a:endParaRPr lang="en-US" altLang="ko-KR" dirty="0"/>
          </a:p>
          <a:p>
            <a:pPr marL="342900" indent="-342900">
              <a:buAutoNum type="arabicParenR"/>
            </a:pPr>
            <a:r>
              <a:rPr lang="en-US" altLang="ko-KR" dirty="0"/>
              <a:t>Network</a:t>
            </a:r>
            <a:r>
              <a:rPr lang="ko-KR" altLang="en-US" dirty="0"/>
              <a:t>를 </a:t>
            </a:r>
            <a:r>
              <a:rPr lang="en-US" altLang="ko-KR" dirty="0"/>
              <a:t>2</a:t>
            </a:r>
            <a:r>
              <a:rPr lang="ko-KR" altLang="en-US" dirty="0"/>
              <a:t>개로 나누어 데이터 학습용 및 데이터 추출용으로 사용</a:t>
            </a:r>
            <a:r>
              <a:rPr lang="en-US" altLang="ko-KR" dirty="0"/>
              <a:t>(</a:t>
            </a:r>
            <a:r>
              <a:rPr lang="ko-KR" altLang="en-US" dirty="0"/>
              <a:t>일정 학습 후 덮어쓰기</a:t>
            </a:r>
            <a:r>
              <a:rPr lang="en-US" altLang="ko-KR" dirty="0"/>
              <a:t>) </a:t>
            </a:r>
          </a:p>
          <a:p>
            <a:endParaRPr lang="en-US" altLang="ko-KR" dirty="0"/>
          </a:p>
          <a:p>
            <a:r>
              <a:rPr lang="en-US" altLang="ko-KR" dirty="0"/>
              <a:t>3) </a:t>
            </a:r>
            <a:r>
              <a:rPr lang="ko-KR" altLang="en-US" dirty="0"/>
              <a:t>학습된 </a:t>
            </a:r>
            <a:r>
              <a:rPr lang="en-US" altLang="ko-KR" dirty="0"/>
              <a:t>Network</a:t>
            </a:r>
            <a:r>
              <a:rPr lang="ko-KR" altLang="en-US" dirty="0"/>
              <a:t>는 </a:t>
            </a:r>
            <a:r>
              <a:rPr lang="en-US" altLang="ko-KR" dirty="0"/>
              <a:t>State</a:t>
            </a:r>
            <a:r>
              <a:rPr lang="ko-KR" altLang="en-US" dirty="0"/>
              <a:t>에 따른 </a:t>
            </a:r>
            <a:r>
              <a:rPr lang="en-US" altLang="ko-KR" dirty="0"/>
              <a:t>Action</a:t>
            </a:r>
            <a:r>
              <a:rPr lang="ko-KR" altLang="en-US" dirty="0"/>
              <a:t>을 예측하는데 사용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41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427</Words>
  <Application>Microsoft Office PowerPoint</Application>
  <PresentationFormat>와이드스크린</PresentationFormat>
  <Paragraphs>99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MJXc-TeX-main-R</vt:lpstr>
      <vt:lpstr>MJXc-TeX-math-I</vt:lpstr>
      <vt:lpstr>맑은 고딕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박민재</cp:lastModifiedBy>
  <cp:revision>85</cp:revision>
  <dcterms:created xsi:type="dcterms:W3CDTF">2020-08-11T03:52:27Z</dcterms:created>
  <dcterms:modified xsi:type="dcterms:W3CDTF">2021-09-16T09:00:03Z</dcterms:modified>
</cp:coreProperties>
</file>